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notesMasterIdLst>
    <p:notesMasterId r:id="rId15"/>
  </p:notesMasterIdLst>
  <p:sldIdLst>
    <p:sldId id="264" r:id="rId2"/>
    <p:sldId id="274" r:id="rId3"/>
    <p:sldId id="262" r:id="rId4"/>
    <p:sldId id="263" r:id="rId5"/>
    <p:sldId id="265" r:id="rId6"/>
    <p:sldId id="267" r:id="rId7"/>
    <p:sldId id="266" r:id="rId8"/>
    <p:sldId id="268" r:id="rId9"/>
    <p:sldId id="269" r:id="rId10"/>
    <p:sldId id="273" r:id="rId11"/>
    <p:sldId id="270" r:id="rId12"/>
    <p:sldId id="271" r:id="rId13"/>
    <p:sldId id="272" r:id="rId14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3A8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57" autoAdjust="0"/>
  </p:normalViewPr>
  <p:slideViewPr>
    <p:cSldViewPr snapToGrid="0">
      <p:cViewPr varScale="1">
        <p:scale>
          <a:sx n="114" d="100"/>
          <a:sy n="114" d="100"/>
        </p:scale>
        <p:origin x="4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676193983907749"/>
          <c:y val="6.6697730205943023E-2"/>
          <c:w val="0.56552785068533096"/>
          <c:h val="0.861342418736119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No. of Students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0C-4945-9A25-04A2D4FBE6EA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0C-4945-9A25-04A2D4FBE6EA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50C-4945-9A25-04A2D4FBE6EA}"/>
              </c:ext>
            </c:extLst>
          </c:dPt>
          <c:dPt>
            <c:idx val="3"/>
            <c:bubble3D val="0"/>
            <c:spPr>
              <a:solidFill>
                <a:schemeClr val="dk1">
                  <a:tint val="9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50C-4945-9A25-04A2D4FBE6EA}"/>
              </c:ext>
            </c:extLst>
          </c:dPt>
          <c:dPt>
            <c:idx val="4"/>
            <c:bubble3D val="0"/>
            <c:spPr>
              <a:solidFill>
                <a:schemeClr val="dk1">
                  <a:tint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50C-4945-9A25-04A2D4FBE6EA}"/>
              </c:ext>
            </c:extLst>
          </c:dPt>
          <c:dPt>
            <c:idx val="5"/>
            <c:bubble3D val="0"/>
            <c:spPr>
              <a:solidFill>
                <a:schemeClr val="dk1">
                  <a:tint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50C-4945-9A25-04A2D4FBE6EA}"/>
              </c:ext>
            </c:extLst>
          </c:dPt>
          <c:dPt>
            <c:idx val="6"/>
            <c:bubble3D val="0"/>
            <c:spPr>
              <a:solidFill>
                <a:schemeClr val="dk1">
                  <a:tint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50C-4945-9A25-04A2D4FBE6EA}"/>
              </c:ext>
            </c:extLst>
          </c:dPt>
          <c:dPt>
            <c:idx val="7"/>
            <c:bubble3D val="0"/>
            <c:spPr>
              <a:solidFill>
                <a:schemeClr val="dk1">
                  <a:tint val="8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850C-4945-9A25-04A2D4FBE6EA}"/>
              </c:ext>
            </c:extLst>
          </c:dPt>
          <c:dPt>
            <c:idx val="8"/>
            <c:bubble3D val="0"/>
            <c:spPr>
              <a:solidFill>
                <a:schemeClr val="dk1">
                  <a:tint val="5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850C-4945-9A25-04A2D4FBE6EA}"/>
              </c:ext>
            </c:extLst>
          </c:dPt>
          <c:dLbls>
            <c:dLbl>
              <c:idx val="0"/>
              <c:layout>
                <c:manualLayout>
                  <c:x val="0.22990071375972521"/>
                  <c:y val="-0.161540646991302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50C-4945-9A25-04A2D4FBE6EA}"/>
                </c:ext>
              </c:extLst>
            </c:dLbl>
            <c:dLbl>
              <c:idx val="1"/>
              <c:layout>
                <c:manualLayout>
                  <c:x val="-0.17394825032501687"/>
                  <c:y val="-2.212812015139279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50C-4945-9A25-04A2D4FBE6EA}"/>
                </c:ext>
              </c:extLst>
            </c:dLbl>
            <c:dLbl>
              <c:idx val="2"/>
              <c:layout>
                <c:manualLayout>
                  <c:x val="-0.21014749562777971"/>
                  <c:y val="9.203718246263739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50C-4945-9A25-04A2D4FBE6EA}"/>
                </c:ext>
              </c:extLst>
            </c:dLbl>
            <c:dLbl>
              <c:idx val="3"/>
              <c:layout>
                <c:manualLayout>
                  <c:x val="-0.22246640640791626"/>
                  <c:y val="4.658033463911694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856094470056902"/>
                      <c:h val="0.1374843831400729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850C-4945-9A25-04A2D4FBE6EA}"/>
                </c:ext>
              </c:extLst>
            </c:dLbl>
            <c:dLbl>
              <c:idx val="4"/>
              <c:layout>
                <c:manualLayout>
                  <c:x val="-0.18200290507136679"/>
                  <c:y val="-8.369938691895736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50C-4945-9A25-04A2D4FBE6EA}"/>
                </c:ext>
              </c:extLst>
            </c:dLbl>
            <c:dLbl>
              <c:idx val="5"/>
              <c:layout>
                <c:manualLayout>
                  <c:x val="0.20394923339757018"/>
                  <c:y val="-9.523245513479175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50C-4945-9A25-04A2D4FBE6EA}"/>
                </c:ext>
              </c:extLst>
            </c:dLbl>
            <c:dLbl>
              <c:idx val="6"/>
              <c:layout>
                <c:manualLayout>
                  <c:x val="0.14961945281895533"/>
                  <c:y val="-6.913404682997721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50C-4945-9A25-04A2D4FBE6EA}"/>
                </c:ext>
              </c:extLst>
            </c:dLbl>
            <c:dLbl>
              <c:idx val="7"/>
              <c:layout>
                <c:manualLayout>
                  <c:x val="0.1573755069414938"/>
                  <c:y val="-5.812101971471817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50C-4945-9A25-04A2D4FBE6EA}"/>
                </c:ext>
              </c:extLst>
            </c:dLbl>
            <c:dLbl>
              <c:idx val="8"/>
              <c:layout>
                <c:manualLayout>
                  <c:x val="0.20874135442872141"/>
                  <c:y val="3.786950338836002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713063276525109"/>
                      <c:h val="0.2028059432565499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1-850C-4945-9A25-04A2D4FBE6EA}"/>
                </c:ext>
              </c:extLst>
            </c:dLbl>
            <c:spPr>
              <a:noFill/>
              <a:ln>
                <a:noFill/>
              </a:ln>
              <a:effectLst>
                <a:glow rad="127000">
                  <a:schemeClr val="accent1">
                    <a:alpha val="96000"/>
                  </a:schemeClr>
                </a:glow>
              </a:effectLst>
            </c:spPr>
            <c:txPr>
              <a:bodyPr rot="0" spcFirstLastPara="1" vertOverflow="overflow" horzOverflow="overflow" vert="horz" wrap="square" lIns="38100" tIns="19050" rIns="38100" bIns="19050" anchor="ctr" anchorCtr="0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DengXian Light" panose="02010600030101010101" pitchFamily="2" charset="-122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rgbClr val="009999"/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Sheet1!$A$2:$A$10</c:f>
              <c:strCache>
                <c:ptCount val="9"/>
                <c:pt idx="0">
                  <c:v>理学学士 (BSc)</c:v>
                </c:pt>
                <c:pt idx="1">
                  <c:v>护理学学士 (BNurs)</c:v>
                </c:pt>
                <c:pt idx="2">
                  <c:v>预防医学学士 (BMed in Preventive Medicine)</c:v>
                </c:pt>
                <c:pt idx="3">
                  <c:v>其他硕士和博士学位 (other master's or doctoral degrees)</c:v>
                </c:pt>
                <c:pt idx="4">
                  <c:v>医学博士、医学学士或医学学士（临床医学）(MD/MBBS/BMed in Clinical Medicine)</c:v>
                </c:pt>
                <c:pt idx="5">
                  <c:v>其他学士学位 (other bachelor's degrees)</c:v>
                </c:pt>
                <c:pt idx="6">
                  <c:v>文学士 (BA)</c:v>
                </c:pt>
                <c:pt idx="7">
                  <c:v>工学士 (BEng)</c:v>
                </c:pt>
                <c:pt idx="8">
                  <c:v>医学学士（其他专职医疗）(BMed in other healthcare professions)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77</c:v>
                </c:pt>
                <c:pt idx="1">
                  <c:v>33</c:v>
                </c:pt>
                <c:pt idx="2">
                  <c:v>21</c:v>
                </c:pt>
                <c:pt idx="3">
                  <c:v>8</c:v>
                </c:pt>
                <c:pt idx="4">
                  <c:v>17</c:v>
                </c:pt>
                <c:pt idx="5">
                  <c:v>25</c:v>
                </c:pt>
                <c:pt idx="6">
                  <c:v>15</c:v>
                </c:pt>
                <c:pt idx="7">
                  <c:v>8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850C-4945-9A25-04A2D4FBE6EA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81"/>
        <c:holeSize val="5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169920" cy="481728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1"/>
            <a:ext cx="3169920" cy="481728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73F9D7E2-C1A0-4F79-8F5D-F9BE9383B2B8}" type="datetimeFigureOut">
              <a:rPr lang="en-HK" smtClean="0"/>
              <a:t>14/1/2025</a:t>
            </a:fld>
            <a:endParaRPr lang="en-H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H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7"/>
            <a:ext cx="5852160" cy="3780473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19476"/>
            <a:ext cx="3169920" cy="481727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6"/>
            <a:ext cx="3169920" cy="481727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571F324B-A3E8-4150-B953-7783D0C4F10F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107224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70E08-0D57-4BF0-A736-EBB49CB49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2141" y="1460357"/>
            <a:ext cx="6418695" cy="691717"/>
          </a:xfrm>
          <a:prstGeom prst="rect">
            <a:avLst/>
          </a:prstGeom>
        </p:spPr>
        <p:txBody>
          <a:bodyPr anchor="b"/>
          <a:lstStyle>
            <a:lvl1pPr>
              <a:defRPr sz="3600"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H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1610EA-20B5-41A5-A157-D4132852A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2141" y="2152074"/>
            <a:ext cx="6418695" cy="3688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3155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70E08-0D57-4BF0-A736-EBB49CB49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1377" y="1294102"/>
            <a:ext cx="9669896" cy="867207"/>
          </a:xfrm>
          <a:prstGeom prst="rect">
            <a:avLst/>
          </a:prstGeom>
        </p:spPr>
        <p:txBody>
          <a:bodyPr anchor="b"/>
          <a:lstStyle>
            <a:lvl1pPr>
              <a:defRPr sz="4000"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H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1610EA-20B5-41A5-A157-D4132852A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21377" y="2360815"/>
            <a:ext cx="9669896" cy="33131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CBDFF-6D32-4CBD-9039-E61E52D20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6953" y="6024274"/>
            <a:ext cx="6702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</a:lstStyle>
          <a:p>
            <a:fld id="{61D6DE11-4FEC-4C23-9CB8-9BE8D8F3539A}" type="slidenum">
              <a:rPr lang="en-HK" smtClean="0"/>
              <a:pPr/>
              <a:t>‹#›</a:t>
            </a:fld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244443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651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6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1FF021-3189-486A-83AF-B6CB8E012F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HK" altLang="zh-CN" sz="4000" dirty="0">
                <a:solidFill>
                  <a:srgbClr val="009999"/>
                </a:solidFill>
              </a:rPr>
              <a:t>Master of Public Health</a:t>
            </a:r>
            <a:br>
              <a:rPr lang="en-HK" altLang="zh-CN" sz="4000" dirty="0">
                <a:solidFill>
                  <a:srgbClr val="009999"/>
                </a:solidFill>
              </a:rPr>
            </a:br>
            <a:r>
              <a:rPr lang="zh-CN" altLang="en-US" sz="4000" dirty="0">
                <a:solidFill>
                  <a:srgbClr val="009999"/>
                </a:solidFill>
              </a:rPr>
              <a:t>公共卫生硕士</a:t>
            </a:r>
            <a:endParaRPr lang="en-HK" altLang="zh-CN" sz="4000" dirty="0">
              <a:solidFill>
                <a:srgbClr val="009999"/>
              </a:solidFill>
            </a:endParaRPr>
          </a:p>
          <a:p>
            <a:endParaRPr lang="en-HK" altLang="zh-CN" sz="2800" dirty="0">
              <a:solidFill>
                <a:schemeClr val="tx1"/>
              </a:solidFill>
            </a:endParaRPr>
          </a:p>
          <a:p>
            <a:r>
              <a:rPr lang="en-HK" altLang="zh-CN" sz="2800" dirty="0">
                <a:solidFill>
                  <a:schemeClr val="tx1"/>
                </a:solidFill>
              </a:rPr>
              <a:t>Programme Introduction</a:t>
            </a:r>
            <a:br>
              <a:rPr lang="en-HK" altLang="zh-CN" sz="2800" dirty="0">
                <a:solidFill>
                  <a:schemeClr val="tx1"/>
                </a:solidFill>
              </a:rPr>
            </a:br>
            <a:r>
              <a:rPr lang="zh-CN" altLang="en-US" sz="2800" dirty="0">
                <a:solidFill>
                  <a:schemeClr val="tx1"/>
                </a:solidFill>
              </a:rPr>
              <a:t>课程简介</a:t>
            </a:r>
            <a:endParaRPr lang="en-HK" altLang="zh-CN" sz="2800" dirty="0">
              <a:solidFill>
                <a:schemeClr val="tx1"/>
              </a:solidFill>
            </a:endParaRPr>
          </a:p>
          <a:p>
            <a:endParaRPr lang="en-US" altLang="zh-CN" sz="1800" dirty="0">
              <a:solidFill>
                <a:schemeClr val="tx1"/>
              </a:solidFill>
            </a:endParaRPr>
          </a:p>
          <a:p>
            <a:endParaRPr lang="en-US" altLang="zh-CN" sz="1800" dirty="0">
              <a:solidFill>
                <a:schemeClr val="tx1"/>
              </a:solidFill>
            </a:endParaRPr>
          </a:p>
          <a:p>
            <a:r>
              <a:rPr lang="en-US" altLang="zh-CN" sz="1800" dirty="0">
                <a:solidFill>
                  <a:schemeClr val="tx1"/>
                </a:solidFill>
              </a:rPr>
              <a:t>2025</a:t>
            </a:r>
            <a:r>
              <a:rPr lang="zh-CN" altLang="en-US" sz="1800" dirty="0">
                <a:solidFill>
                  <a:schemeClr val="tx1"/>
                </a:solidFill>
              </a:rPr>
              <a:t>年</a:t>
            </a:r>
            <a:r>
              <a:rPr lang="en-US" altLang="zh-CN" sz="1800" dirty="0">
                <a:solidFill>
                  <a:schemeClr val="tx1"/>
                </a:solidFill>
              </a:rPr>
              <a:t>1</a:t>
            </a:r>
            <a:r>
              <a:rPr lang="zh-CN" altLang="en-US" sz="1800" dirty="0">
                <a:solidFill>
                  <a:schemeClr val="tx1"/>
                </a:solidFill>
              </a:rPr>
              <a:t>月</a:t>
            </a:r>
            <a:r>
              <a:rPr lang="en-US" altLang="zh-CN" sz="1800" dirty="0">
                <a:solidFill>
                  <a:schemeClr val="tx1"/>
                </a:solidFill>
              </a:rPr>
              <a:t>14</a:t>
            </a:r>
            <a:r>
              <a:rPr lang="zh-CN" altLang="en-US" sz="1800" dirty="0">
                <a:solidFill>
                  <a:schemeClr val="tx1"/>
                </a:solidFill>
              </a:rPr>
              <a:t>日</a:t>
            </a:r>
            <a:endParaRPr lang="en-HK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887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AF35E0-89BC-488B-B42A-7DFF6889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DE11-4FEC-4C23-9CB8-9BE8D8F3539A}" type="slidenum">
              <a:rPr lang="en-HK" smtClean="0"/>
              <a:pPr/>
              <a:t>10</a:t>
            </a:fld>
            <a:endParaRPr lang="en-HK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9CD3372-5524-4F72-B6A9-248AE57B9617}"/>
              </a:ext>
            </a:extLst>
          </p:cNvPr>
          <p:cNvSpPr txBox="1">
            <a:spLocks/>
          </p:cNvSpPr>
          <p:nvPr/>
        </p:nvSpPr>
        <p:spPr>
          <a:xfrm>
            <a:off x="423755" y="1392572"/>
            <a:ext cx="10293198" cy="652877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</a:lstStyle>
          <a:p>
            <a:r>
              <a:rPr lang="en-HK" sz="3200" dirty="0">
                <a:solidFill>
                  <a:srgbClr val="009999"/>
                </a:solidFill>
              </a:rPr>
              <a:t>Elective Course </a:t>
            </a:r>
            <a:r>
              <a:rPr lang="zh-TW" altLang="en-US" sz="3200" dirty="0">
                <a:solidFill>
                  <a:srgbClr val="009999"/>
                </a:solidFill>
              </a:rPr>
              <a:t>选修课</a:t>
            </a:r>
            <a:endParaRPr lang="zh-CN" altLang="en-US" sz="3200" dirty="0">
              <a:solidFill>
                <a:srgbClr val="009999"/>
              </a:solidFill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A903F549-2F0F-4EA1-8B13-EC364E5E1E0B}"/>
              </a:ext>
            </a:extLst>
          </p:cNvPr>
          <p:cNvSpPr txBox="1">
            <a:spLocks/>
          </p:cNvSpPr>
          <p:nvPr/>
        </p:nvSpPr>
        <p:spPr>
          <a:xfrm>
            <a:off x="415365" y="2152229"/>
            <a:ext cx="10971802" cy="33131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Tx/>
              <a:buChar char="–"/>
            </a:pPr>
            <a:r>
              <a:rPr lang="en-US" altLang="zh-CN" sz="2000" dirty="0"/>
              <a:t>Air pollution and human health </a:t>
            </a:r>
            <a:r>
              <a:rPr lang="zh-CN" altLang="en-US" sz="2000" dirty="0"/>
              <a:t>空气污染与人类健康</a:t>
            </a:r>
            <a:endParaRPr lang="en-US" altLang="zh-CN" sz="2000" dirty="0"/>
          </a:p>
          <a:p>
            <a:pPr marL="285750" indent="-285750">
              <a:buFontTx/>
              <a:buChar char="–"/>
            </a:pPr>
            <a:r>
              <a:rPr lang="en-US" altLang="zh-CN" sz="2000" dirty="0"/>
              <a:t>Application of implementation science in global health </a:t>
            </a:r>
            <a:r>
              <a:rPr lang="zh-CN" altLang="en-US" sz="2000" dirty="0"/>
              <a:t>全球卫生实施科学的应用</a:t>
            </a:r>
            <a:r>
              <a:rPr lang="en-US" altLang="zh-CN" sz="2000" dirty="0"/>
              <a:t> </a:t>
            </a:r>
          </a:p>
          <a:p>
            <a:pPr marL="285750" indent="-285750">
              <a:buFontTx/>
              <a:buChar char="–"/>
            </a:pPr>
            <a:r>
              <a:rPr lang="en-US" altLang="zh-CN" sz="2000" dirty="0"/>
              <a:t>Comparing systems of care for older people </a:t>
            </a:r>
            <a:r>
              <a:rPr lang="zh-CN" altLang="en-US" sz="2000" dirty="0"/>
              <a:t>老年人护理系统比较</a:t>
            </a:r>
            <a:endParaRPr lang="en-US" altLang="zh-CN" sz="2000" dirty="0"/>
          </a:p>
          <a:p>
            <a:pPr marL="285750" indent="-285750">
              <a:buFontTx/>
              <a:buChar char="–"/>
            </a:pPr>
            <a:r>
              <a:rPr lang="en-US" altLang="zh-CN" sz="2000" dirty="0"/>
              <a:t>Fundamentals of </a:t>
            </a:r>
            <a:r>
              <a:rPr lang="en-US" altLang="zh-CN" sz="2000" dirty="0" err="1"/>
              <a:t>infodemic</a:t>
            </a:r>
            <a:r>
              <a:rPr lang="en-US" altLang="zh-CN" sz="2000" dirty="0"/>
              <a:t> management </a:t>
            </a:r>
            <a:r>
              <a:rPr lang="zh-CN" altLang="en-US" sz="2000" dirty="0"/>
              <a:t>信息流行病管理基础</a:t>
            </a:r>
            <a:endParaRPr lang="en-US" altLang="zh-CN" sz="2000" dirty="0"/>
          </a:p>
          <a:p>
            <a:pPr marL="285750" indent="-285750">
              <a:buFontTx/>
              <a:buChar char="–"/>
            </a:pPr>
            <a:r>
              <a:rPr lang="en-US" altLang="zh-CN" sz="2000" dirty="0"/>
              <a:t>Health and society </a:t>
            </a:r>
            <a:r>
              <a:rPr lang="zh-CN" altLang="en-US" sz="2000" dirty="0"/>
              <a:t>健康与社会</a:t>
            </a:r>
            <a:endParaRPr lang="en-US" altLang="zh-CN" sz="2000" dirty="0"/>
          </a:p>
          <a:p>
            <a:pPr marL="285750" indent="-285750">
              <a:buFontTx/>
              <a:buChar char="–"/>
            </a:pPr>
            <a:r>
              <a:rPr lang="en-US" altLang="zh-CN" sz="2000" dirty="0"/>
              <a:t>Human health: futures in a globalized world </a:t>
            </a:r>
            <a:r>
              <a:rPr lang="zh-CN" altLang="en-US" sz="2000" dirty="0"/>
              <a:t>人类健康：全球化世界的未来</a:t>
            </a:r>
            <a:endParaRPr lang="en-US" altLang="zh-CN" sz="2000" dirty="0"/>
          </a:p>
          <a:p>
            <a:pPr marL="285750" indent="-285750">
              <a:buFontTx/>
              <a:buChar char="–"/>
            </a:pPr>
            <a:r>
              <a:rPr lang="en-US" altLang="zh-CN" sz="2000" dirty="0"/>
              <a:t>Infectious disease modelling </a:t>
            </a:r>
            <a:r>
              <a:rPr lang="zh-CN" altLang="en-US" sz="2000" dirty="0"/>
              <a:t>传染病建模</a:t>
            </a:r>
            <a:endParaRPr lang="en-HK" altLang="zh-CN" sz="2000" dirty="0"/>
          </a:p>
          <a:p>
            <a:pPr marL="285750" indent="-285750">
              <a:buFontTx/>
              <a:buChar char="–"/>
            </a:pPr>
            <a:r>
              <a:rPr lang="en-US" altLang="zh-CN" sz="2000" dirty="0"/>
              <a:t>Introductory AI healthcare </a:t>
            </a:r>
            <a:r>
              <a:rPr lang="zh-CN" altLang="en-US" sz="2000" dirty="0"/>
              <a:t>人工智能医疗概论</a:t>
            </a:r>
            <a:endParaRPr lang="en-US" altLang="zh-CN" sz="2000" dirty="0"/>
          </a:p>
          <a:p>
            <a:pPr marL="285750" indent="-285750">
              <a:buFontTx/>
              <a:buChar char="–"/>
            </a:pPr>
            <a:r>
              <a:rPr lang="en-US" altLang="zh-CN" sz="2000" dirty="0"/>
              <a:t>Public health ethics and law </a:t>
            </a:r>
            <a:r>
              <a:rPr lang="zh-CN" altLang="en-US" sz="2000" dirty="0"/>
              <a:t>公共卫生伦理与法律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1064487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09CD3372-5524-4F72-B6A9-248AE57B9617}"/>
              </a:ext>
            </a:extLst>
          </p:cNvPr>
          <p:cNvSpPr txBox="1">
            <a:spLocks/>
          </p:cNvSpPr>
          <p:nvPr/>
        </p:nvSpPr>
        <p:spPr>
          <a:xfrm>
            <a:off x="423755" y="1392572"/>
            <a:ext cx="9785647" cy="652877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</a:lstStyle>
          <a:p>
            <a:r>
              <a:rPr lang="en-US" sz="3200" dirty="0">
                <a:solidFill>
                  <a:srgbClr val="009999"/>
                </a:solidFill>
              </a:rPr>
              <a:t>Practicum </a:t>
            </a:r>
            <a:r>
              <a:rPr lang="zh-CN" altLang="en-US" sz="3200" dirty="0">
                <a:solidFill>
                  <a:srgbClr val="009999"/>
                </a:solidFill>
              </a:rPr>
              <a:t>实习</a:t>
            </a:r>
            <a:endParaRPr lang="en-HK" dirty="0">
              <a:solidFill>
                <a:srgbClr val="009999"/>
              </a:solidFill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A903F549-2F0F-4EA1-8B13-EC364E5E1E0B}"/>
              </a:ext>
            </a:extLst>
          </p:cNvPr>
          <p:cNvSpPr txBox="1">
            <a:spLocks/>
          </p:cNvSpPr>
          <p:nvPr/>
        </p:nvSpPr>
        <p:spPr>
          <a:xfrm>
            <a:off x="415365" y="2152229"/>
            <a:ext cx="6569543" cy="33131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HK" altLang="zh-CN" sz="2000" dirty="0"/>
              <a:t>Prepares</a:t>
            </a:r>
            <a:r>
              <a:rPr lang="en-US" altLang="zh-CN" sz="2000" dirty="0"/>
              <a:t> students with a broad mastery of subjects and methods necessary for the field of public health practice, bridging theory and practice</a:t>
            </a:r>
            <a:br>
              <a:rPr lang="en-US" altLang="zh-CN" sz="2000" dirty="0"/>
            </a:br>
            <a:r>
              <a:rPr lang="zh-CN" altLang="en-US" sz="2000" dirty="0"/>
              <a:t>与香港及海外企业实习伙伴合作，让学生透过职场体验，融合公共卫生理论和技巧，实践所学</a:t>
            </a:r>
            <a:endParaRPr lang="en-US" sz="2000" dirty="0"/>
          </a:p>
        </p:txBody>
      </p:sp>
      <p:pic>
        <p:nvPicPr>
          <p:cNvPr id="5" name="Picture 15">
            <a:extLst>
              <a:ext uri="{FF2B5EF4-FFF2-40B4-BE49-F238E27FC236}">
                <a16:creationId xmlns:a16="http://schemas.microsoft.com/office/drawing/2014/main" id="{6FDF5598-BFD6-4E5C-B451-49AF13CD9A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555" y="3404524"/>
            <a:ext cx="1338110" cy="74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>
            <a:extLst>
              <a:ext uri="{FF2B5EF4-FFF2-40B4-BE49-F238E27FC236}">
                <a16:creationId xmlns:a16="http://schemas.microsoft.com/office/drawing/2014/main" id="{C0CC796E-BF3F-4E9C-BFB3-DD282C8D21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125" y="4332209"/>
            <a:ext cx="1480541" cy="630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>
            <a:extLst>
              <a:ext uri="{FF2B5EF4-FFF2-40B4-BE49-F238E27FC236}">
                <a16:creationId xmlns:a16="http://schemas.microsoft.com/office/drawing/2014/main" id="{1E6B8704-408A-4A91-ABD0-40B68939A9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136" y="4302729"/>
            <a:ext cx="1795970" cy="63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9">
            <a:extLst>
              <a:ext uri="{FF2B5EF4-FFF2-40B4-BE49-F238E27FC236}">
                <a16:creationId xmlns:a16="http://schemas.microsoft.com/office/drawing/2014/main" id="{85A9CA32-21B3-49CB-8D73-599AC63D94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668" y="5237034"/>
            <a:ext cx="1860304" cy="63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793923-666A-4CE4-A9E5-EAD9CA5594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824" y="5238954"/>
            <a:ext cx="1725435" cy="5959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2122FAF-15D0-49CA-9CBA-7319CD5629B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467" y="4416541"/>
            <a:ext cx="1936982" cy="4078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8C3E495-FF7A-40E9-A4C0-B45497C7B26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4"/>
          <a:stretch/>
        </p:blipFill>
        <p:spPr>
          <a:xfrm>
            <a:off x="7594704" y="3159878"/>
            <a:ext cx="1187940" cy="10584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695DD94-6BC0-471A-A9B7-FB9070E7884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415" y="2270092"/>
            <a:ext cx="2116517" cy="8904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F10EDCE-0083-44D5-B6CD-D452F538232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590" y="5283852"/>
            <a:ext cx="2795929" cy="48045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762B1A3-FF86-42D0-A210-245E2015D59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6145" y="2329177"/>
            <a:ext cx="811521" cy="88311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C290BB2-C142-41BE-94BB-9E3109AFE4F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452" y="1515790"/>
            <a:ext cx="1875067" cy="60425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55A6C3-6B52-4C87-AE99-211704AB5B4B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485" r="2367"/>
          <a:stretch/>
        </p:blipFill>
        <p:spPr>
          <a:xfrm>
            <a:off x="5729680" y="3711955"/>
            <a:ext cx="1524837" cy="506410"/>
          </a:xfrm>
          <a:prstGeom prst="rect">
            <a:avLst/>
          </a:prstGeom>
        </p:spPr>
      </p:pic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B7223253-1813-46DA-8DA1-31475D662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6953" y="6024274"/>
            <a:ext cx="670214" cy="365125"/>
          </a:xfrm>
        </p:spPr>
        <p:txBody>
          <a:bodyPr/>
          <a:lstStyle/>
          <a:p>
            <a:fld id="{61D6DE11-4FEC-4C23-9CB8-9BE8D8F3539A}" type="slidenum">
              <a:rPr lang="en-HK" smtClean="0"/>
              <a:pPr/>
              <a:t>11</a:t>
            </a:fld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3036850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AF35E0-89BC-488B-B42A-7DFF6889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DE11-4FEC-4C23-9CB8-9BE8D8F3539A}" type="slidenum">
              <a:rPr lang="en-HK" smtClean="0"/>
              <a:pPr/>
              <a:t>12</a:t>
            </a:fld>
            <a:endParaRPr lang="en-HK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9CD3372-5524-4F72-B6A9-248AE57B9617}"/>
              </a:ext>
            </a:extLst>
          </p:cNvPr>
          <p:cNvSpPr txBox="1">
            <a:spLocks/>
          </p:cNvSpPr>
          <p:nvPr/>
        </p:nvSpPr>
        <p:spPr>
          <a:xfrm>
            <a:off x="423755" y="1392572"/>
            <a:ext cx="9785647" cy="652877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</a:lstStyle>
          <a:p>
            <a:r>
              <a:rPr lang="en-US" sz="3200" dirty="0">
                <a:solidFill>
                  <a:srgbClr val="009999"/>
                </a:solidFill>
              </a:rPr>
              <a:t>Capstone </a:t>
            </a:r>
            <a:r>
              <a:rPr lang="zh-CN" altLang="en-US" sz="3200" dirty="0">
                <a:solidFill>
                  <a:srgbClr val="009999"/>
                </a:solidFill>
              </a:rPr>
              <a:t>总整课程</a:t>
            </a:r>
            <a:endParaRPr lang="en-HK" dirty="0">
              <a:solidFill>
                <a:srgbClr val="009999"/>
              </a:solidFill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A903F549-2F0F-4EA1-8B13-EC364E5E1E0B}"/>
              </a:ext>
            </a:extLst>
          </p:cNvPr>
          <p:cNvSpPr txBox="1">
            <a:spLocks/>
          </p:cNvSpPr>
          <p:nvPr/>
        </p:nvSpPr>
        <p:spPr>
          <a:xfrm>
            <a:off x="415365" y="2152229"/>
            <a:ext cx="9693369" cy="33131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A culminating experience that allows students to integrate and synthesize public health competencies specific to their concentration of study, and produce a Capstone Report of ~5000 words</a:t>
            </a:r>
          </a:p>
          <a:p>
            <a:r>
              <a:rPr lang="zh-CN" altLang="en-US" sz="2000" dirty="0"/>
              <a:t>学生需根据其主修领域，融会所学的公共卫生知识，在导师的指导下，撰写约五千字的书面报告</a:t>
            </a:r>
          </a:p>
        </p:txBody>
      </p:sp>
    </p:spTree>
    <p:extLst>
      <p:ext uri="{BB962C8B-B14F-4D97-AF65-F5344CB8AC3E}">
        <p14:creationId xmlns:p14="http://schemas.microsoft.com/office/powerpoint/2010/main" val="2883834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AF35E0-89BC-488B-B42A-7DFF6889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DE11-4FEC-4C23-9CB8-9BE8D8F3539A}" type="slidenum">
              <a:rPr lang="en-HK" smtClean="0"/>
              <a:pPr/>
              <a:t>13</a:t>
            </a:fld>
            <a:endParaRPr lang="en-HK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9CD3372-5524-4F72-B6A9-248AE57B9617}"/>
              </a:ext>
            </a:extLst>
          </p:cNvPr>
          <p:cNvSpPr txBox="1">
            <a:spLocks/>
          </p:cNvSpPr>
          <p:nvPr/>
        </p:nvSpPr>
        <p:spPr>
          <a:xfrm>
            <a:off x="423755" y="1392572"/>
            <a:ext cx="9785647" cy="1375795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</a:lstStyle>
          <a:p>
            <a:r>
              <a:rPr lang="en-HK" altLang="zh-CN" sz="3200" dirty="0">
                <a:solidFill>
                  <a:srgbClr val="009999"/>
                </a:solidFill>
              </a:rPr>
              <a:t>Student Profile</a:t>
            </a:r>
          </a:p>
          <a:p>
            <a:r>
              <a:rPr lang="zh-CN" altLang="en-US" sz="3200" dirty="0">
                <a:solidFill>
                  <a:srgbClr val="009999"/>
                </a:solidFill>
              </a:rPr>
              <a:t>学生背景</a:t>
            </a:r>
            <a:br>
              <a:rPr lang="en-HK" altLang="zh-CN" sz="3200" dirty="0">
                <a:solidFill>
                  <a:srgbClr val="009999"/>
                </a:solidFill>
              </a:rPr>
            </a:br>
            <a:r>
              <a:rPr lang="en-HK" altLang="zh-CN" sz="2000" dirty="0">
                <a:solidFill>
                  <a:srgbClr val="009999"/>
                </a:solidFill>
              </a:rPr>
              <a:t>(2024</a:t>
            </a:r>
            <a:r>
              <a:rPr lang="zh-CN" altLang="en-US" sz="2000" dirty="0">
                <a:solidFill>
                  <a:srgbClr val="009999"/>
                </a:solidFill>
              </a:rPr>
              <a:t>年度</a:t>
            </a:r>
            <a:r>
              <a:rPr lang="en-HK" altLang="zh-CN" sz="2000" dirty="0">
                <a:solidFill>
                  <a:srgbClr val="009999"/>
                </a:solidFill>
              </a:rPr>
              <a:t>)</a:t>
            </a:r>
            <a:endParaRPr lang="en-HK" dirty="0">
              <a:solidFill>
                <a:srgbClr val="009999"/>
              </a:solidFill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81DB92A-C12D-466F-A2A9-7D2A90EDA1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8908227"/>
              </p:ext>
            </p:extLst>
          </p:nvPr>
        </p:nvGraphicFramePr>
        <p:xfrm>
          <a:off x="1811175" y="1463880"/>
          <a:ext cx="9785646" cy="5251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66249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1973B-A0F5-4331-8B6F-14BE71852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755" y="1392572"/>
            <a:ext cx="9479013" cy="652877"/>
          </a:xfrm>
        </p:spPr>
        <p:txBody>
          <a:bodyPr/>
          <a:lstStyle/>
          <a:p>
            <a:r>
              <a:rPr lang="en-HK" sz="3200" dirty="0">
                <a:solidFill>
                  <a:srgbClr val="009999"/>
                </a:solidFill>
              </a:rPr>
              <a:t>Introduction </a:t>
            </a:r>
            <a:r>
              <a:rPr lang="zh-CN" altLang="en-US" sz="3200" dirty="0">
                <a:solidFill>
                  <a:srgbClr val="009999"/>
                </a:solidFill>
              </a:rPr>
              <a:t>学院简介</a:t>
            </a:r>
            <a:endParaRPr lang="en-HK" sz="3200" dirty="0">
              <a:solidFill>
                <a:srgbClr val="009999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5BBA4B-FA80-4CB1-8CAC-4F751B4626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3754" y="2152229"/>
            <a:ext cx="10851050" cy="3313199"/>
          </a:xfrm>
        </p:spPr>
        <p:txBody>
          <a:bodyPr/>
          <a:lstStyle/>
          <a:p>
            <a:pPr marL="285750" indent="-285750">
              <a:buFontTx/>
              <a:buChar char="–"/>
            </a:pPr>
            <a:r>
              <a:rPr lang="en-US" altLang="zh-CN" sz="2000" dirty="0"/>
              <a:t>Designated by WHO as </a:t>
            </a:r>
            <a:r>
              <a:rPr lang="en-US" altLang="zh-CN" sz="2000" dirty="0">
                <a:solidFill>
                  <a:srgbClr val="009999"/>
                </a:solidFill>
              </a:rPr>
              <a:t>Collaborating Centre for Infectious Disease Epidemiology and Control</a:t>
            </a:r>
            <a:r>
              <a:rPr lang="en-US" altLang="zh-CN" sz="2000" dirty="0"/>
              <a:t> in 2014</a:t>
            </a:r>
            <a:br>
              <a:rPr lang="en-US" altLang="zh-CN" sz="2000" dirty="0"/>
            </a:br>
            <a:r>
              <a:rPr lang="zh-CN" altLang="en-US" sz="2000" dirty="0"/>
              <a:t>于</a:t>
            </a:r>
            <a:r>
              <a:rPr lang="en-US" altLang="zh-CN" sz="2000" dirty="0"/>
              <a:t>2014</a:t>
            </a:r>
            <a:r>
              <a:rPr lang="zh-CN" altLang="en-US" sz="2000" dirty="0"/>
              <a:t>年获选定为</a:t>
            </a:r>
            <a:r>
              <a:rPr lang="zh-CN" altLang="en-US" sz="2000" dirty="0">
                <a:solidFill>
                  <a:srgbClr val="009999"/>
                </a:solidFill>
              </a:rPr>
              <a:t>世界卫生组织传染病流行病学及控制合作中心</a:t>
            </a:r>
            <a:r>
              <a:rPr lang="zh-CN" altLang="en-US" sz="2000" dirty="0"/>
              <a:t>，承担培训和教育、信息传播和指南开发</a:t>
            </a:r>
          </a:p>
          <a:p>
            <a:pPr marL="285750" indent="-285750">
              <a:buFontTx/>
              <a:buChar char="–"/>
            </a:pPr>
            <a:r>
              <a:rPr lang="en-US" altLang="zh-CN" sz="2000" dirty="0"/>
              <a:t>About 350 staff members, including 39 professoriate staff, out of which 20 were top 1% researchers worldwide in 2023</a:t>
            </a:r>
            <a:br>
              <a:rPr lang="en-US" altLang="zh-CN" sz="2000" dirty="0"/>
            </a:br>
            <a:r>
              <a:rPr lang="zh-CN" altLang="en-US" sz="2000" dirty="0"/>
              <a:t>约</a:t>
            </a:r>
            <a:r>
              <a:rPr lang="en-US" altLang="zh-CN" sz="2000" dirty="0"/>
              <a:t>350</a:t>
            </a:r>
            <a:r>
              <a:rPr lang="zh-CN" altLang="en-US" sz="2000" dirty="0"/>
              <a:t>名教职员，包括</a:t>
            </a:r>
            <a:r>
              <a:rPr lang="en-US" altLang="zh-CN" sz="2000" dirty="0"/>
              <a:t>39</a:t>
            </a:r>
            <a:r>
              <a:rPr lang="zh-CN" altLang="en-US" sz="2000" dirty="0"/>
              <a:t>名教授級人员，其中</a:t>
            </a:r>
            <a:r>
              <a:rPr lang="en-US" altLang="zh-CN" sz="2000" dirty="0"/>
              <a:t>20</a:t>
            </a:r>
            <a:r>
              <a:rPr lang="zh-CN" altLang="en-US" sz="2000" dirty="0"/>
              <a:t>名為</a:t>
            </a:r>
            <a:r>
              <a:rPr lang="en-US" altLang="zh-CN" sz="2000" dirty="0"/>
              <a:t>2023</a:t>
            </a:r>
            <a:r>
              <a:rPr lang="zh-CN" altLang="en-US" sz="2000" dirty="0"/>
              <a:t>年度全球前</a:t>
            </a:r>
            <a:r>
              <a:rPr lang="en-US" altLang="zh-CN" sz="2000" dirty="0"/>
              <a:t>1%</a:t>
            </a:r>
            <a:r>
              <a:rPr lang="zh-CN" altLang="en-US" sz="2000" dirty="0"/>
              <a:t>顶尖研究人员</a:t>
            </a:r>
          </a:p>
          <a:p>
            <a:pPr marL="285750" indent="-285750">
              <a:buFontTx/>
              <a:buChar char="–"/>
            </a:pPr>
            <a:r>
              <a:rPr lang="en-US" altLang="zh-CN" sz="2000" dirty="0"/>
              <a:t>About 400 students, studying global health and development undergraduate, master of public health, MPhil/PhD and kinesiology minor</a:t>
            </a:r>
            <a:br>
              <a:rPr lang="en-US" altLang="zh-CN" sz="2000" dirty="0"/>
            </a:br>
            <a:r>
              <a:rPr lang="zh-CN" altLang="en-US" sz="2000" dirty="0"/>
              <a:t>约</a:t>
            </a:r>
            <a:r>
              <a:rPr lang="en-US" altLang="zh-CN" sz="2000" dirty="0"/>
              <a:t>400</a:t>
            </a:r>
            <a:r>
              <a:rPr lang="zh-CN" altLang="en-US" sz="2000" dirty="0"/>
              <a:t>名学生，修读环球卫生及发展本科、公共卫生硕士、硕博研究生及运动学本科辅修课程</a:t>
            </a:r>
            <a:endParaRPr lang="en-US" altLang="zh-CN" sz="2000" dirty="0"/>
          </a:p>
          <a:p>
            <a:pPr marL="285750" indent="-285750">
              <a:buFontTx/>
              <a:buChar char="–"/>
            </a:pPr>
            <a:endParaRPr lang="zh-CN" alt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AF35E0-89BC-488B-B42A-7DFF6889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DE11-4FEC-4C23-9CB8-9BE8D8F3539A}" type="slidenum">
              <a:rPr lang="en-HK" smtClean="0"/>
              <a:pPr/>
              <a:t>2</a:t>
            </a:fld>
            <a:endParaRPr lang="en-HK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67B5B2-A040-47DC-9E0A-A83B1C1FC2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951" y="1658791"/>
            <a:ext cx="4670217" cy="49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279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1973B-A0F5-4331-8B6F-14BE71852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755" y="1392572"/>
            <a:ext cx="9479013" cy="652877"/>
          </a:xfrm>
        </p:spPr>
        <p:txBody>
          <a:bodyPr/>
          <a:lstStyle/>
          <a:p>
            <a:r>
              <a:rPr lang="en-US" sz="3200" dirty="0">
                <a:solidFill>
                  <a:srgbClr val="009999"/>
                </a:solidFill>
              </a:rPr>
              <a:t>Master of Public Health </a:t>
            </a:r>
            <a:r>
              <a:rPr lang="zh-CN" altLang="en-US" sz="3200" dirty="0">
                <a:solidFill>
                  <a:srgbClr val="009999"/>
                </a:solidFill>
              </a:rPr>
              <a:t>公共卫生硕士 </a:t>
            </a:r>
            <a:endParaRPr lang="en-HK" sz="3200" dirty="0">
              <a:solidFill>
                <a:srgbClr val="009999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5BBA4B-FA80-4CB1-8CAC-4F751B4626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3755" y="2152229"/>
            <a:ext cx="8980304" cy="3313199"/>
          </a:xfrm>
        </p:spPr>
        <p:txBody>
          <a:bodyPr/>
          <a:lstStyle/>
          <a:p>
            <a:pPr marL="285750" indent="-285750">
              <a:buFontTx/>
              <a:buChar char="–"/>
            </a:pPr>
            <a:r>
              <a:rPr lang="en-US" sz="2000" dirty="0"/>
              <a:t>Founded in 1999 and equipped over 1,800 physicians, nurses, allied health professionals, medical researchers, and policy analysts with the skills to achieve impact through leadership and advocacy</a:t>
            </a:r>
            <a:br>
              <a:rPr lang="en-US" sz="2000" dirty="0"/>
            </a:br>
            <a:r>
              <a:rPr lang="zh-TW" altLang="en-US" sz="2000" dirty="0"/>
              <a:t>创办</a:t>
            </a:r>
            <a:r>
              <a:rPr lang="zh-CN" altLang="en-US" sz="2000" dirty="0"/>
              <a:t>于</a:t>
            </a:r>
            <a:r>
              <a:rPr lang="en-US" altLang="zh-CN" sz="2000" dirty="0"/>
              <a:t>1999</a:t>
            </a:r>
            <a:r>
              <a:rPr lang="zh-CN" altLang="en-US" sz="2000" dirty="0"/>
              <a:t>年，</a:t>
            </a:r>
            <a:r>
              <a:rPr lang="zh-TW" altLang="en-US" sz="2000" dirty="0"/>
              <a:t>至今为超过</a:t>
            </a:r>
            <a:r>
              <a:rPr lang="en-US" altLang="zh-CN" sz="2000" dirty="0"/>
              <a:t>1800</a:t>
            </a:r>
            <a:r>
              <a:rPr lang="zh-CN" altLang="en-US" sz="2000" dirty="0"/>
              <a:t>多名医生、护士、专职</a:t>
            </a:r>
            <a:r>
              <a:rPr lang="zh-TW" altLang="en-US" sz="2000" dirty="0"/>
              <a:t>医疗</a:t>
            </a:r>
            <a:r>
              <a:rPr lang="zh-CN" altLang="en-US" sz="2000" dirty="0"/>
              <a:t>人员、医学研究人员和政策分析师</a:t>
            </a:r>
            <a:r>
              <a:rPr lang="zh-TW" altLang="en-US" sz="2000" dirty="0"/>
              <a:t>培育</a:t>
            </a:r>
            <a:r>
              <a:rPr lang="zh-CN" altLang="en-US" sz="2000" dirty="0"/>
              <a:t>领导与倡导能力</a:t>
            </a:r>
            <a:endParaRPr lang="en-HK" altLang="zh-CN" sz="2000" dirty="0"/>
          </a:p>
          <a:p>
            <a:pPr marL="285750" indent="-285750">
              <a:buFontTx/>
              <a:buChar char="–"/>
            </a:pPr>
            <a:r>
              <a:rPr lang="en-US" sz="2000" dirty="0"/>
              <a:t>First in the region and the only programme in Hong Kong fully accredited by the </a:t>
            </a:r>
            <a:r>
              <a:rPr lang="en-US" sz="2000" dirty="0">
                <a:solidFill>
                  <a:srgbClr val="009999"/>
                </a:solidFill>
              </a:rPr>
              <a:t>Council on Education for Public Health</a:t>
            </a:r>
            <a:r>
              <a:rPr lang="en-US" sz="2000" dirty="0"/>
              <a:t> (CEPH) </a:t>
            </a:r>
            <a:r>
              <a:rPr lang="en-HK" sz="2000" dirty="0"/>
              <a:t>of</a:t>
            </a:r>
            <a:r>
              <a:rPr lang="zh-TW" altLang="en-US" sz="2000" dirty="0"/>
              <a:t> </a:t>
            </a:r>
            <a:r>
              <a:rPr lang="en-HK" altLang="zh-TW" sz="2000" dirty="0"/>
              <a:t>United</a:t>
            </a:r>
            <a:r>
              <a:rPr lang="zh-TW" altLang="en-US" sz="2000" dirty="0"/>
              <a:t> </a:t>
            </a:r>
            <a:r>
              <a:rPr lang="en-HK" altLang="zh-TW" sz="2000" dirty="0"/>
              <a:t>States</a:t>
            </a:r>
            <a:br>
              <a:rPr lang="en-HK" altLang="zh-TW" sz="2000" dirty="0"/>
            </a:br>
            <a:r>
              <a:rPr lang="zh-CN" altLang="en-US" sz="2000" dirty="0"/>
              <a:t>区内首个，也是香港唯一获得美国</a:t>
            </a:r>
            <a:r>
              <a:rPr lang="zh-CN" altLang="en-US" sz="2000" dirty="0">
                <a:solidFill>
                  <a:srgbClr val="009999"/>
                </a:solidFill>
              </a:rPr>
              <a:t>公共卫生教育委员会 </a:t>
            </a:r>
            <a:r>
              <a:rPr lang="en-US" altLang="zh-CN" sz="2000" dirty="0"/>
              <a:t>(CEPH) </a:t>
            </a:r>
            <a:r>
              <a:rPr lang="zh-CN" altLang="en-US" sz="2000" dirty="0"/>
              <a:t>认证的学术课程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AF35E0-89BC-488B-B42A-7DFF6889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DE11-4FEC-4C23-9CB8-9BE8D8F3539A}" type="slidenum">
              <a:rPr lang="en-HK" smtClean="0"/>
              <a:pPr/>
              <a:t>3</a:t>
            </a:fld>
            <a:endParaRPr lang="en-HK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0B162F-4A7D-4ED8-AB30-793C97D931F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71171" y="3665898"/>
            <a:ext cx="1487845" cy="96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382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1973B-A0F5-4331-8B6F-14BE71852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755" y="1392572"/>
            <a:ext cx="5096201" cy="1166070"/>
          </a:xfrm>
        </p:spPr>
        <p:txBody>
          <a:bodyPr/>
          <a:lstStyle/>
          <a:p>
            <a:r>
              <a:rPr lang="en-HK" altLang="zh-CN" sz="3200" dirty="0">
                <a:solidFill>
                  <a:srgbClr val="009999"/>
                </a:solidFill>
              </a:rPr>
              <a:t>Curriculum Structure</a:t>
            </a:r>
            <a:br>
              <a:rPr lang="en-HK" altLang="zh-CN" sz="3200" dirty="0">
                <a:solidFill>
                  <a:srgbClr val="009999"/>
                </a:solidFill>
              </a:rPr>
            </a:br>
            <a:r>
              <a:rPr lang="zh-CN" altLang="en-US" sz="3200" dirty="0">
                <a:solidFill>
                  <a:srgbClr val="009999"/>
                </a:solidFill>
              </a:rPr>
              <a:t>课程</a:t>
            </a:r>
            <a:r>
              <a:rPr lang="zh-TW" altLang="en-US" sz="3200" dirty="0">
                <a:solidFill>
                  <a:srgbClr val="009999"/>
                </a:solidFill>
              </a:rPr>
              <a:t>结构</a:t>
            </a:r>
            <a:endParaRPr lang="en-HK" sz="3200" dirty="0">
              <a:solidFill>
                <a:srgbClr val="009999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5BBA4B-FA80-4CB1-8CAC-4F751B4626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3755" y="2759978"/>
            <a:ext cx="4601251" cy="2793534"/>
          </a:xfrm>
        </p:spPr>
        <p:txBody>
          <a:bodyPr/>
          <a:lstStyle/>
          <a:p>
            <a:pPr marL="285750" indent="-285750">
              <a:buFontTx/>
              <a:buChar char="–"/>
            </a:pPr>
            <a:r>
              <a:rPr lang="en-US" sz="2000" dirty="0"/>
              <a:t>Featuring a competency-driven curriculum with four areas of concentrations</a:t>
            </a:r>
            <a:br>
              <a:rPr lang="en-US" sz="2000" dirty="0"/>
            </a:br>
            <a:r>
              <a:rPr lang="zh-CN" altLang="en-US" sz="2000" dirty="0"/>
              <a:t>以能力为导向</a:t>
            </a:r>
            <a:r>
              <a:rPr lang="zh-TW" altLang="en-US" sz="2000" dirty="0"/>
              <a:t>，</a:t>
            </a:r>
            <a:r>
              <a:rPr lang="zh-CN" altLang="en-US" sz="2000" dirty="0"/>
              <a:t>设有必修科目、实习、总整课程、以及四个主修领域</a:t>
            </a:r>
            <a:endParaRPr lang="en-HK" altLang="zh-CN" sz="2000" dirty="0"/>
          </a:p>
          <a:p>
            <a:pPr marL="742950" lvl="1" indent="-285750">
              <a:buFontTx/>
              <a:buChar char="–"/>
            </a:pPr>
            <a:r>
              <a:rPr lang="zh-CN" altLang="en-US" sz="1600" dirty="0">
                <a:solidFill>
                  <a:srgbClr val="009999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rPr>
              <a:t>流行病学和生物统计学</a:t>
            </a:r>
            <a:endParaRPr lang="en-HK" altLang="zh-CN" sz="1600" dirty="0">
              <a:solidFill>
                <a:srgbClr val="009999"/>
              </a:solidFill>
              <a:latin typeface="Arial" panose="020B0604020202020204" pitchFamily="34" charset="0"/>
              <a:ea typeface="HP Simplified Hans Light" panose="020B0300000000000000" pitchFamily="34" charset="-122"/>
              <a:cs typeface="Arial" panose="020B0604020202020204" pitchFamily="34" charset="0"/>
            </a:endParaRPr>
          </a:p>
          <a:p>
            <a:pPr marL="742950" lvl="1" indent="-285750">
              <a:buFontTx/>
              <a:buChar char="–"/>
            </a:pPr>
            <a:r>
              <a:rPr lang="zh-CN" altLang="en-US" sz="1600" dirty="0">
                <a:solidFill>
                  <a:srgbClr val="009999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rPr>
              <a:t>传染病控制</a:t>
            </a:r>
            <a:endParaRPr lang="en-HK" altLang="zh-CN" sz="1600" dirty="0">
              <a:solidFill>
                <a:srgbClr val="009999"/>
              </a:solidFill>
              <a:latin typeface="Arial" panose="020B0604020202020204" pitchFamily="34" charset="0"/>
              <a:ea typeface="HP Simplified Hans Light" panose="020B0300000000000000" pitchFamily="34" charset="-122"/>
              <a:cs typeface="Arial" panose="020B0604020202020204" pitchFamily="34" charset="0"/>
            </a:endParaRPr>
          </a:p>
          <a:p>
            <a:pPr marL="742950" lvl="1" indent="-285750">
              <a:buFontTx/>
              <a:buChar char="–"/>
            </a:pPr>
            <a:r>
              <a:rPr lang="zh-CN" altLang="en-US" sz="1600" dirty="0">
                <a:solidFill>
                  <a:srgbClr val="009999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rPr>
              <a:t>卫生经济学、政策与管理</a:t>
            </a:r>
            <a:endParaRPr lang="en-HK" altLang="zh-CN" sz="1600" dirty="0">
              <a:solidFill>
                <a:srgbClr val="009999"/>
              </a:solidFill>
              <a:latin typeface="Arial" panose="020B0604020202020204" pitchFamily="34" charset="0"/>
              <a:ea typeface="HP Simplified Hans Light" panose="020B0300000000000000" pitchFamily="34" charset="-122"/>
              <a:cs typeface="Arial" panose="020B0604020202020204" pitchFamily="34" charset="0"/>
            </a:endParaRPr>
          </a:p>
          <a:p>
            <a:pPr marL="742950" lvl="1" indent="-285750">
              <a:buFontTx/>
              <a:buChar char="–"/>
            </a:pPr>
            <a:r>
              <a:rPr lang="zh-CN" altLang="en-US" sz="1600" dirty="0">
                <a:solidFill>
                  <a:srgbClr val="009999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rPr>
              <a:t>公共卫生实践 </a:t>
            </a:r>
            <a:r>
              <a:rPr lang="en-US" altLang="zh-CN" sz="1600" dirty="0">
                <a:solidFill>
                  <a:srgbClr val="009999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rPr>
              <a:t>- </a:t>
            </a:r>
            <a:r>
              <a:rPr lang="zh-CN" altLang="en-US" sz="1600" dirty="0">
                <a:solidFill>
                  <a:srgbClr val="009999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rPr>
              <a:t>综合基层医疗健康</a:t>
            </a:r>
            <a:endParaRPr lang="en-US" sz="1600" dirty="0">
              <a:solidFill>
                <a:srgbClr val="009999"/>
              </a:solidFill>
              <a:latin typeface="Arial" panose="020B0604020202020204" pitchFamily="34" charset="0"/>
              <a:ea typeface="HP Simplified Hans Light" panose="020B03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AF35E0-89BC-488B-B42A-7DFF6889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DE11-4FEC-4C23-9CB8-9BE8D8F3539A}" type="slidenum">
              <a:rPr lang="en-HK" smtClean="0"/>
              <a:pPr/>
              <a:t>4</a:t>
            </a:fld>
            <a:endParaRPr lang="en-HK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2D419F-A1D4-485F-923D-B6C8985881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857" y="1392572"/>
            <a:ext cx="5941203" cy="440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864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1973B-A0F5-4331-8B6F-14BE71852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755" y="1392572"/>
            <a:ext cx="9479013" cy="652877"/>
          </a:xfrm>
        </p:spPr>
        <p:txBody>
          <a:bodyPr/>
          <a:lstStyle/>
          <a:p>
            <a:r>
              <a:rPr lang="en-US" sz="3200" dirty="0">
                <a:solidFill>
                  <a:srgbClr val="009999"/>
                </a:solidFill>
                <a:ea typeface="+mj-ea"/>
              </a:rPr>
              <a:t>Core Course </a:t>
            </a:r>
            <a:r>
              <a:rPr lang="zh-CN" altLang="en-US" sz="3200" dirty="0">
                <a:solidFill>
                  <a:srgbClr val="009999"/>
                </a:solidFill>
                <a:ea typeface="+mj-ea"/>
              </a:rPr>
              <a:t>必修科目</a:t>
            </a:r>
            <a:endParaRPr lang="en-HK" sz="3200" dirty="0">
              <a:solidFill>
                <a:srgbClr val="009999"/>
              </a:solidFill>
              <a:ea typeface="+mj-ea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5BBA4B-FA80-4CB1-8CAC-4F751B4626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366" y="2152229"/>
            <a:ext cx="9386734" cy="3313199"/>
          </a:xfrm>
        </p:spPr>
        <p:txBody>
          <a:bodyPr/>
          <a:lstStyle/>
          <a:p>
            <a:pPr marL="285750" indent="-285750">
              <a:buFontTx/>
              <a:buChar char="–"/>
            </a:pPr>
            <a:r>
              <a:rPr lang="en-US" sz="2000" dirty="0">
                <a:ea typeface="+mj-ea"/>
              </a:rPr>
              <a:t>Health </a:t>
            </a:r>
            <a:r>
              <a:rPr lang="en-US" sz="2000" dirty="0" err="1">
                <a:ea typeface="+mj-ea"/>
              </a:rPr>
              <a:t>behaviour</a:t>
            </a:r>
            <a:r>
              <a:rPr lang="en-US" sz="2000" dirty="0">
                <a:ea typeface="+mj-ea"/>
              </a:rPr>
              <a:t> and communication </a:t>
            </a:r>
            <a:r>
              <a:rPr lang="zh-CN" altLang="en-US" sz="2000" dirty="0">
                <a:ea typeface="+mj-ea"/>
              </a:rPr>
              <a:t>卫生行为和沟通</a:t>
            </a:r>
          </a:p>
          <a:p>
            <a:pPr marL="285750" indent="-285750">
              <a:buFontTx/>
              <a:buChar char="–"/>
            </a:pPr>
            <a:r>
              <a:rPr lang="en-US" sz="2000" dirty="0">
                <a:ea typeface="+mj-ea"/>
              </a:rPr>
              <a:t>Health leadership and management </a:t>
            </a:r>
            <a:r>
              <a:rPr lang="zh-CN" altLang="en-US" sz="2000" dirty="0">
                <a:ea typeface="+mj-ea"/>
              </a:rPr>
              <a:t>卫生领导和管理</a:t>
            </a:r>
          </a:p>
          <a:p>
            <a:pPr marL="285750" indent="-285750">
              <a:buFontTx/>
              <a:buChar char="–"/>
            </a:pPr>
            <a:r>
              <a:rPr lang="en-US" sz="2000" dirty="0">
                <a:ea typeface="+mj-ea"/>
              </a:rPr>
              <a:t>Health policy and politics </a:t>
            </a:r>
            <a:r>
              <a:rPr lang="zh-CN" altLang="en-US" sz="2000" dirty="0">
                <a:ea typeface="+mj-ea"/>
              </a:rPr>
              <a:t>卫生政策和政治</a:t>
            </a:r>
          </a:p>
          <a:p>
            <a:pPr marL="285750" indent="-285750">
              <a:buFontTx/>
              <a:buChar char="–"/>
            </a:pPr>
            <a:r>
              <a:rPr lang="en-US" sz="2000" dirty="0">
                <a:ea typeface="+mj-ea"/>
              </a:rPr>
              <a:t>Introduction to biostatistics </a:t>
            </a:r>
            <a:r>
              <a:rPr lang="zh-CN" altLang="en-US" sz="2000" dirty="0">
                <a:ea typeface="+mj-ea"/>
              </a:rPr>
              <a:t>生物统计学概论</a:t>
            </a:r>
          </a:p>
          <a:p>
            <a:pPr marL="285750" indent="-285750">
              <a:buFontTx/>
              <a:buChar char="–"/>
            </a:pPr>
            <a:r>
              <a:rPr lang="en-US" sz="2000" dirty="0">
                <a:ea typeface="+mj-ea"/>
              </a:rPr>
              <a:t>Introduction to epidemiology </a:t>
            </a:r>
            <a:r>
              <a:rPr lang="zh-CN" altLang="en-US" sz="2000" dirty="0">
                <a:ea typeface="+mj-ea"/>
              </a:rPr>
              <a:t>流行病学概论</a:t>
            </a:r>
          </a:p>
          <a:p>
            <a:pPr marL="285750" indent="-285750">
              <a:buFontTx/>
              <a:buChar char="–"/>
            </a:pPr>
            <a:r>
              <a:rPr lang="en-US" sz="2000" dirty="0">
                <a:ea typeface="+mj-ea"/>
              </a:rPr>
              <a:t>Principles of public health </a:t>
            </a:r>
            <a:r>
              <a:rPr lang="zh-CN" altLang="en-US" sz="2000" dirty="0">
                <a:ea typeface="+mj-ea"/>
              </a:rPr>
              <a:t>公共卫生原理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AF35E0-89BC-488B-B42A-7DFF6889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DE11-4FEC-4C23-9CB8-9BE8D8F3539A}" type="slidenum">
              <a:rPr lang="en-HK" smtClean="0">
                <a:ea typeface="+mj-ea"/>
              </a:rPr>
              <a:pPr/>
              <a:t>5</a:t>
            </a:fld>
            <a:endParaRPr lang="en-HK" dirty="0"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12065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AF35E0-89BC-488B-B42A-7DFF6889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DE11-4FEC-4C23-9CB8-9BE8D8F3539A}" type="slidenum">
              <a:rPr lang="en-HK" smtClean="0"/>
              <a:pPr/>
              <a:t>6</a:t>
            </a:fld>
            <a:endParaRPr lang="en-HK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9CD3372-5524-4F72-B6A9-248AE57B9617}"/>
              </a:ext>
            </a:extLst>
          </p:cNvPr>
          <p:cNvSpPr txBox="1">
            <a:spLocks/>
          </p:cNvSpPr>
          <p:nvPr/>
        </p:nvSpPr>
        <p:spPr>
          <a:xfrm>
            <a:off x="423755" y="1392572"/>
            <a:ext cx="9785647" cy="652877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</a:lstStyle>
          <a:p>
            <a:r>
              <a:rPr lang="en-US" sz="2400" dirty="0">
                <a:solidFill>
                  <a:srgbClr val="009999"/>
                </a:solidFill>
              </a:rPr>
              <a:t>Epidemiology and Biostatistics</a:t>
            </a:r>
            <a:br>
              <a:rPr lang="en-US" sz="2400" dirty="0">
                <a:solidFill>
                  <a:srgbClr val="009999"/>
                </a:solidFill>
              </a:rPr>
            </a:br>
            <a:r>
              <a:rPr lang="zh-CN" altLang="en-US" sz="2400" dirty="0">
                <a:solidFill>
                  <a:srgbClr val="009999"/>
                </a:solidFill>
              </a:rPr>
              <a:t>流行病学和生物统计学</a:t>
            </a:r>
            <a:endParaRPr lang="en-HK" sz="3200" dirty="0">
              <a:solidFill>
                <a:srgbClr val="009999"/>
              </a:solidFill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A903F549-2F0F-4EA1-8B13-EC364E5E1E0B}"/>
              </a:ext>
            </a:extLst>
          </p:cNvPr>
          <p:cNvSpPr txBox="1">
            <a:spLocks/>
          </p:cNvSpPr>
          <p:nvPr/>
        </p:nvSpPr>
        <p:spPr>
          <a:xfrm>
            <a:off x="415365" y="2152229"/>
            <a:ext cx="10515489" cy="33131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/>
              <a:t>Provides comprehensive training in epidemiology and statistics including the collection, management, analysis and interpretation of medical and health research data</a:t>
            </a:r>
            <a:br>
              <a:rPr lang="en-US" altLang="zh-CN" sz="1800" dirty="0"/>
            </a:br>
            <a:r>
              <a:rPr lang="zh-CN" altLang="en-US" sz="1800" dirty="0"/>
              <a:t>提供全面的流行病学和统计学培训，包括医学和健康研究数据的收集、管理、分析和解释</a:t>
            </a:r>
            <a:endParaRPr lang="en-US" altLang="zh-CN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Advanced epidemiological methods I </a:t>
            </a:r>
            <a:r>
              <a:rPr lang="zh-TW" altLang="en-US" sz="1800" dirty="0"/>
              <a:t>进阶</a:t>
            </a:r>
            <a:r>
              <a:rPr lang="zh-CN" altLang="en-US" sz="1800" dirty="0"/>
              <a:t>流行病学方法学 </a:t>
            </a:r>
            <a:r>
              <a:rPr lang="en-US" altLang="zh-CN" sz="1800" dirty="0"/>
              <a:t>I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Advanced statistical methods I </a:t>
            </a:r>
            <a:r>
              <a:rPr lang="zh-TW" altLang="en-US" sz="1800" dirty="0"/>
              <a:t>进阶</a:t>
            </a:r>
            <a:r>
              <a:rPr lang="zh-CN" altLang="en-US" sz="1800" dirty="0"/>
              <a:t>统计方法学 </a:t>
            </a:r>
            <a:r>
              <a:rPr lang="en-US" altLang="zh-CN" sz="1800" dirty="0"/>
              <a:t>I 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Advanced statistical methods II  </a:t>
            </a:r>
            <a:r>
              <a:rPr lang="zh-TW" altLang="en-US" sz="1800" dirty="0"/>
              <a:t>进阶</a:t>
            </a:r>
            <a:r>
              <a:rPr lang="zh-CN" altLang="en-US" sz="1800" dirty="0"/>
              <a:t>统计方法学 </a:t>
            </a:r>
            <a:r>
              <a:rPr lang="en-US" altLang="zh-CN" sz="1800" dirty="0"/>
              <a:t>I</a:t>
            </a:r>
            <a:r>
              <a:rPr lang="en-HK" altLang="zh-CN" sz="1800" dirty="0"/>
              <a:t>I</a:t>
            </a:r>
            <a:r>
              <a:rPr lang="en-US" altLang="zh-CN" sz="1800" dirty="0"/>
              <a:t> 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Infectious disease epidemiology </a:t>
            </a:r>
            <a:r>
              <a:rPr lang="zh-CN" altLang="en-US" sz="1800" dirty="0"/>
              <a:t>传染病流行病学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Intermediate epidemiology </a:t>
            </a:r>
            <a:r>
              <a:rPr lang="zh-CN" altLang="en-US" sz="1800" dirty="0"/>
              <a:t>中</a:t>
            </a:r>
            <a:r>
              <a:rPr lang="zh-TW" altLang="en-US" sz="1800" dirty="0"/>
              <a:t>阶</a:t>
            </a:r>
            <a:r>
              <a:rPr lang="zh-CN" altLang="en-US" sz="1800" dirty="0"/>
              <a:t>流行病学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Non-communicable disease epidemiology and control</a:t>
            </a:r>
            <a:r>
              <a:rPr lang="zh-CN" altLang="en-US" sz="1800" dirty="0"/>
              <a:t> 非传染性疾病流行病学与控制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3423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AF35E0-89BC-488B-B42A-7DFF6889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DE11-4FEC-4C23-9CB8-9BE8D8F3539A}" type="slidenum">
              <a:rPr lang="en-HK" smtClean="0"/>
              <a:pPr/>
              <a:t>7</a:t>
            </a:fld>
            <a:endParaRPr lang="en-HK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9CD3372-5524-4F72-B6A9-248AE57B9617}"/>
              </a:ext>
            </a:extLst>
          </p:cNvPr>
          <p:cNvSpPr txBox="1">
            <a:spLocks/>
          </p:cNvSpPr>
          <p:nvPr/>
        </p:nvSpPr>
        <p:spPr>
          <a:xfrm>
            <a:off x="423755" y="1392572"/>
            <a:ext cx="9785647" cy="652877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</a:lstStyle>
          <a:p>
            <a:r>
              <a:rPr lang="en-US" sz="2400" dirty="0">
                <a:solidFill>
                  <a:srgbClr val="009999"/>
                </a:solidFill>
              </a:rPr>
              <a:t>Control of Infectious Diseases</a:t>
            </a:r>
            <a:br>
              <a:rPr lang="en-US" sz="2400" dirty="0">
                <a:solidFill>
                  <a:srgbClr val="009999"/>
                </a:solidFill>
              </a:rPr>
            </a:br>
            <a:r>
              <a:rPr lang="zh-CN" altLang="en-US" sz="2400" dirty="0">
                <a:solidFill>
                  <a:srgbClr val="009999"/>
                </a:solidFill>
              </a:rPr>
              <a:t>传染病控制</a:t>
            </a:r>
            <a:endParaRPr lang="en-HK" sz="3200" dirty="0">
              <a:solidFill>
                <a:srgbClr val="009999"/>
              </a:solidFill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A903F549-2F0F-4EA1-8B13-EC364E5E1E0B}"/>
              </a:ext>
            </a:extLst>
          </p:cNvPr>
          <p:cNvSpPr txBox="1">
            <a:spLocks/>
          </p:cNvSpPr>
          <p:nvPr/>
        </p:nvSpPr>
        <p:spPr>
          <a:xfrm>
            <a:off x="415365" y="2152229"/>
            <a:ext cx="10515489" cy="33131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/>
              <a:t>Develops knowledge and skills necessary to understand the relationship between key variables associated with the pathology, transmission and control of infectious diseases</a:t>
            </a:r>
            <a:br>
              <a:rPr lang="en-US" altLang="zh-CN" sz="1800" dirty="0"/>
            </a:br>
            <a:r>
              <a:rPr lang="zh-CN" altLang="en-US" sz="1800" dirty="0"/>
              <a:t>培养理解与传染病病理学、传播和控制相关的关键变量之间关系所需的知识和技能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Emerging infectious diseases and "one health" </a:t>
            </a:r>
            <a:r>
              <a:rPr lang="zh-CN" altLang="en-US" sz="1800" dirty="0"/>
              <a:t>新发传染病与“同一健康”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Epidemics and endemic diseases </a:t>
            </a:r>
            <a:r>
              <a:rPr lang="zh-CN" altLang="en-US" sz="1800" dirty="0"/>
              <a:t>流行病和地方性疾病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Field epidemiology </a:t>
            </a:r>
            <a:r>
              <a:rPr lang="zh-CN" altLang="en-US" sz="1800" dirty="0"/>
              <a:t>现场流行病学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Infectious disease epidemiology </a:t>
            </a:r>
            <a:r>
              <a:rPr lang="zh-CN" altLang="en-US" sz="1800" dirty="0"/>
              <a:t>传染病流行病学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Infectious diseases in public health </a:t>
            </a:r>
            <a:r>
              <a:rPr lang="zh-CN" altLang="en-US" sz="1800" dirty="0"/>
              <a:t>公共卫生中的传染病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Risk: perception, decisions and communication</a:t>
            </a:r>
            <a:r>
              <a:rPr lang="zh-CN" altLang="en-US" sz="1800" dirty="0"/>
              <a:t> 风险：感知、决策与沟通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00070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AF35E0-89BC-488B-B42A-7DFF6889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DE11-4FEC-4C23-9CB8-9BE8D8F3539A}" type="slidenum">
              <a:rPr lang="en-HK" smtClean="0"/>
              <a:pPr/>
              <a:t>8</a:t>
            </a:fld>
            <a:endParaRPr lang="en-HK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9CD3372-5524-4F72-B6A9-248AE57B9617}"/>
              </a:ext>
            </a:extLst>
          </p:cNvPr>
          <p:cNvSpPr txBox="1">
            <a:spLocks/>
          </p:cNvSpPr>
          <p:nvPr/>
        </p:nvSpPr>
        <p:spPr>
          <a:xfrm>
            <a:off x="423755" y="1392572"/>
            <a:ext cx="10293198" cy="652877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</a:lstStyle>
          <a:p>
            <a:r>
              <a:rPr lang="en-US" sz="2400" dirty="0">
                <a:solidFill>
                  <a:srgbClr val="009999"/>
                </a:solidFill>
              </a:rPr>
              <a:t>Health Economics, Policy and Management</a:t>
            </a:r>
            <a:br>
              <a:rPr lang="en-US" sz="2400" dirty="0">
                <a:solidFill>
                  <a:srgbClr val="009999"/>
                </a:solidFill>
              </a:rPr>
            </a:br>
            <a:r>
              <a:rPr lang="zh-CN" altLang="en-US" sz="2400" dirty="0">
                <a:solidFill>
                  <a:srgbClr val="009999"/>
                </a:solidFill>
              </a:rPr>
              <a:t>卫生经济学、政策与管理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A903F549-2F0F-4EA1-8B13-EC364E5E1E0B}"/>
              </a:ext>
            </a:extLst>
          </p:cNvPr>
          <p:cNvSpPr txBox="1">
            <a:spLocks/>
          </p:cNvSpPr>
          <p:nvPr/>
        </p:nvSpPr>
        <p:spPr>
          <a:xfrm>
            <a:off x="415365" y="2152229"/>
            <a:ext cx="10431600" cy="33131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/>
              <a:t>Examines economic, political, leadership and management principles as applied to health, health systems and health care, economic evaluation of health policy, programmes and interventions</a:t>
            </a:r>
            <a:br>
              <a:rPr lang="en-US" altLang="zh-CN" sz="1800" dirty="0"/>
            </a:br>
            <a:r>
              <a:rPr lang="zh-CN" altLang="en-US" sz="1800" dirty="0"/>
              <a:t>研究应用于健康、卫生系统和医疗保健的经济、政治、领导和管理原则，以及健康政策、项目和干预措施的经济评估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Accounting and financial management in health care </a:t>
            </a:r>
            <a:r>
              <a:rPr lang="zh-CN" altLang="en-US" sz="1800" dirty="0"/>
              <a:t>医疗保健中的会计与财务管理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Economic Evaluation for Public Health </a:t>
            </a:r>
            <a:r>
              <a:rPr lang="zh-CN" altLang="en-US" sz="1800" dirty="0"/>
              <a:t>公共卫生的经济评估</a:t>
            </a:r>
            <a:endParaRPr lang="en-HK" altLang="zh-CN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Health economics </a:t>
            </a:r>
            <a:r>
              <a:rPr lang="zh-CN" altLang="en-US" sz="1800" dirty="0"/>
              <a:t>卫生经济学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Perspectives in health care management </a:t>
            </a:r>
            <a:r>
              <a:rPr lang="zh-CN" altLang="en-US" sz="1800" dirty="0"/>
              <a:t>医疗管理视角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Resources for health </a:t>
            </a:r>
            <a:r>
              <a:rPr lang="zh-CN" altLang="en-US" sz="1800" dirty="0"/>
              <a:t>卫生资源 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Strategies in health care</a:t>
            </a:r>
            <a:r>
              <a:rPr lang="zh-CN" altLang="en-US" sz="1800" dirty="0"/>
              <a:t> 医疗策略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10753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AF35E0-89BC-488B-B42A-7DFF6889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DE11-4FEC-4C23-9CB8-9BE8D8F3539A}" type="slidenum">
              <a:rPr lang="en-HK" smtClean="0"/>
              <a:pPr/>
              <a:t>9</a:t>
            </a:fld>
            <a:endParaRPr lang="en-HK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9CD3372-5524-4F72-B6A9-248AE57B9617}"/>
              </a:ext>
            </a:extLst>
          </p:cNvPr>
          <p:cNvSpPr txBox="1">
            <a:spLocks/>
          </p:cNvSpPr>
          <p:nvPr/>
        </p:nvSpPr>
        <p:spPr>
          <a:xfrm>
            <a:off x="423755" y="1392572"/>
            <a:ext cx="10293198" cy="652877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</a:lstStyle>
          <a:p>
            <a:r>
              <a:rPr lang="en-US" sz="2400" dirty="0">
                <a:solidFill>
                  <a:srgbClr val="009999"/>
                </a:solidFill>
              </a:rPr>
              <a:t>Public Health Practice – Comprehensive Primary Health Care</a:t>
            </a:r>
            <a:br>
              <a:rPr lang="en-US" sz="2400" dirty="0">
                <a:solidFill>
                  <a:srgbClr val="009999"/>
                </a:solidFill>
              </a:rPr>
            </a:br>
            <a:r>
              <a:rPr lang="zh-CN" altLang="en-US" sz="2400" dirty="0">
                <a:solidFill>
                  <a:srgbClr val="009999"/>
                </a:solidFill>
              </a:rPr>
              <a:t>公共卫生实践 </a:t>
            </a:r>
            <a:r>
              <a:rPr lang="en-US" altLang="zh-CN" sz="2400" dirty="0">
                <a:solidFill>
                  <a:srgbClr val="009999"/>
                </a:solidFill>
              </a:rPr>
              <a:t>– </a:t>
            </a:r>
            <a:r>
              <a:rPr lang="zh-CN" altLang="en-US" sz="2400" dirty="0">
                <a:solidFill>
                  <a:srgbClr val="009999"/>
                </a:solidFill>
              </a:rPr>
              <a:t>综合基层医疗健康</a:t>
            </a:r>
            <a:endParaRPr lang="en-US" sz="2400" dirty="0">
              <a:solidFill>
                <a:srgbClr val="009999"/>
              </a:solidFill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A903F549-2F0F-4EA1-8B13-EC364E5E1E0B}"/>
              </a:ext>
            </a:extLst>
          </p:cNvPr>
          <p:cNvSpPr txBox="1">
            <a:spLocks/>
          </p:cNvSpPr>
          <p:nvPr/>
        </p:nvSpPr>
        <p:spPr>
          <a:xfrm>
            <a:off x="415365" y="2152229"/>
            <a:ext cx="10859439" cy="33131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HP Simplified Hans Light" panose="020B0300000000000000" pitchFamily="34" charset="-122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/>
              <a:t>Fosters an understanding of contemporary public health practice, based on comprehensive primary health care principles and the whole-of-society analysis approach, for both global and local public health issues</a:t>
            </a:r>
            <a:br>
              <a:rPr lang="en-US" altLang="zh-CN" sz="1800" dirty="0"/>
            </a:br>
            <a:r>
              <a:rPr lang="zh-CN" altLang="en-US" sz="1800" dirty="0"/>
              <a:t>培养对当代公共卫生实践的理解，基于综合初级卫生保健原则和全社会分析方法，适用于全球和地方公共卫生问题</a:t>
            </a:r>
            <a:endParaRPr lang="en-US" sz="1800" dirty="0"/>
          </a:p>
          <a:p>
            <a:pPr marL="285750" indent="-285750">
              <a:buFontTx/>
              <a:buChar char="–"/>
            </a:pPr>
            <a:r>
              <a:rPr lang="en-US" sz="1800" dirty="0"/>
              <a:t>Communications for Comprehensive Primary Health Care </a:t>
            </a:r>
            <a:r>
              <a:rPr lang="zh-CN" altLang="en-US" sz="1800" dirty="0"/>
              <a:t>综合基层医疗健康的沟通</a:t>
            </a:r>
          </a:p>
          <a:p>
            <a:pPr marL="285750" indent="-285750">
              <a:buFontTx/>
              <a:buChar char="–"/>
            </a:pPr>
            <a:r>
              <a:rPr lang="en-US" sz="1800" dirty="0"/>
              <a:t>Environmental health hazards and interventions </a:t>
            </a:r>
            <a:r>
              <a:rPr lang="zh-CN" altLang="en-US" sz="1800" dirty="0"/>
              <a:t>环境健康危害与干预</a:t>
            </a:r>
          </a:p>
          <a:p>
            <a:pPr marL="285750" indent="-285750">
              <a:buFontTx/>
              <a:buChar char="–"/>
            </a:pPr>
            <a:r>
              <a:rPr lang="en-US" sz="1800" dirty="0"/>
              <a:t>Foundations of Comprehensive Primary Health Care </a:t>
            </a:r>
            <a:r>
              <a:rPr lang="zh-CN" altLang="en-US" sz="1800" dirty="0"/>
              <a:t>综合基层医疗健康基础</a:t>
            </a:r>
          </a:p>
          <a:p>
            <a:pPr marL="285750" indent="-285750">
              <a:buFontTx/>
              <a:buChar char="–"/>
            </a:pPr>
            <a:r>
              <a:rPr lang="en-US" sz="1800" dirty="0" err="1"/>
              <a:t>Personalised</a:t>
            </a:r>
            <a:r>
              <a:rPr lang="en-US" sz="1800" dirty="0"/>
              <a:t> public health </a:t>
            </a:r>
            <a:r>
              <a:rPr lang="zh-CN" altLang="en-US" sz="1800" dirty="0"/>
              <a:t>个人化公共卫生</a:t>
            </a:r>
          </a:p>
          <a:p>
            <a:pPr marL="285750" indent="-285750">
              <a:buFontTx/>
              <a:buChar char="–"/>
            </a:pPr>
            <a:r>
              <a:rPr lang="en-US" sz="1800" dirty="0"/>
              <a:t>The practice of public health </a:t>
            </a:r>
            <a:r>
              <a:rPr lang="zh-CN" altLang="en-US" sz="1800" dirty="0"/>
              <a:t>公共卫生实践</a:t>
            </a:r>
          </a:p>
          <a:p>
            <a:pPr marL="285750" indent="-285750">
              <a:buFontTx/>
              <a:buChar char="–"/>
            </a:pPr>
            <a:r>
              <a:rPr lang="en-US" sz="1800" dirty="0"/>
              <a:t>Using Data to Implement a Comprehensive Primary Health Care Approach </a:t>
            </a:r>
            <a:r>
              <a:rPr lang="zh-CN" altLang="en-US" sz="1800" dirty="0"/>
              <a:t>数据治理综合基层医疗健康</a:t>
            </a:r>
          </a:p>
        </p:txBody>
      </p:sp>
    </p:spTree>
    <p:extLst>
      <p:ext uri="{BB962C8B-B14F-4D97-AF65-F5344CB8AC3E}">
        <p14:creationId xmlns:p14="http://schemas.microsoft.com/office/powerpoint/2010/main" val="22405602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914</TotalTime>
  <Words>1323</Words>
  <Application>Microsoft Office PowerPoint</Application>
  <PresentationFormat>Widescreen</PresentationFormat>
  <Paragraphs>96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Custom Design</vt:lpstr>
      <vt:lpstr>PowerPoint Presentation</vt:lpstr>
      <vt:lpstr>Introduction 学院简介</vt:lpstr>
      <vt:lpstr>Master of Public Health 公共卫生硕士 </vt:lpstr>
      <vt:lpstr>Curriculum Structure 课程结构</vt:lpstr>
      <vt:lpstr>Core Course 必修科目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Vincent Si</dc:creator>
  <cp:lastModifiedBy>Vincent Si</cp:lastModifiedBy>
  <cp:revision>119</cp:revision>
  <cp:lastPrinted>2024-11-08T07:39:28Z</cp:lastPrinted>
  <dcterms:created xsi:type="dcterms:W3CDTF">2024-11-05T01:35:34Z</dcterms:created>
  <dcterms:modified xsi:type="dcterms:W3CDTF">2025-01-14T02:04:45Z</dcterms:modified>
</cp:coreProperties>
</file>